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1" r:id="rId6"/>
    <p:sldId id="260" r:id="rId7"/>
    <p:sldId id="262" r:id="rId8"/>
    <p:sldId id="263" r:id="rId9"/>
    <p:sldId id="272" r:id="rId10"/>
    <p:sldId id="273" r:id="rId11"/>
    <p:sldId id="268" r:id="rId12"/>
    <p:sldId id="276" r:id="rId13"/>
    <p:sldId id="275" r:id="rId14"/>
    <p:sldId id="270" r:id="rId15"/>
    <p:sldId id="277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041177635814388"/>
          <c:y val="0.13607402446727912"/>
          <c:w val="0.40845565294904174"/>
          <c:h val="0.751960632466504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Facteurs décompensation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78477829948719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8533788643367111E-2"/>
                  <c:y val="4.2288278241620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Feuil1!$A$2:$A$7</c:f>
              <c:strCache>
                <c:ptCount val="6"/>
                <c:pt idx="0">
                  <c:v>Fibrillation atriale</c:v>
                </c:pt>
                <c:pt idx="1">
                  <c:v>Tachycardie ventriculaire</c:v>
                </c:pt>
                <c:pt idx="2">
                  <c:v>Anémie</c:v>
                </c:pt>
                <c:pt idx="3">
                  <c:v>Ecart régime</c:v>
                </c:pt>
                <c:pt idx="4">
                  <c:v>Troubles ioniques</c:v>
                </c:pt>
                <c:pt idx="5">
                  <c:v>Rupture traitement</c:v>
                </c:pt>
              </c:strCache>
            </c:strRef>
          </c:cat>
          <c:val>
            <c:numRef>
              <c:f>Feuil1!$B$2:$B$7</c:f>
              <c:numCache>
                <c:formatCode>0.00%</c:formatCode>
                <c:ptCount val="6"/>
                <c:pt idx="0">
                  <c:v>0.21099999999999999</c:v>
                </c:pt>
                <c:pt idx="1">
                  <c:v>3.9E-2</c:v>
                </c:pt>
                <c:pt idx="2" formatCode="0%">
                  <c:v>0.18</c:v>
                </c:pt>
                <c:pt idx="3">
                  <c:v>0.755</c:v>
                </c:pt>
                <c:pt idx="4">
                  <c:v>8.5400000000000004E-2</c:v>
                </c:pt>
                <c:pt idx="5" formatCode="0%">
                  <c:v>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49056"/>
        <c:axId val="33465472"/>
      </c:barChart>
      <c:valAx>
        <c:axId val="33465472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extTo"/>
        <c:crossAx val="29149056"/>
        <c:crosses val="autoZero"/>
        <c:crossBetween val="between"/>
      </c:valAx>
      <c:catAx>
        <c:axId val="291490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fr-FR"/>
          </a:p>
        </c:txPr>
        <c:crossAx val="334654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Complications </a:t>
            </a:r>
            <a:r>
              <a:rPr lang="en-US" dirty="0" err="1" smtClean="0"/>
              <a:t>thromboemboliques</a:t>
            </a:r>
            <a:endParaRPr lang="en-US" dirty="0"/>
          </a:p>
        </c:rich>
      </c:tx>
      <c:layout>
        <c:manualLayout>
          <c:xMode val="edge"/>
          <c:yMode val="edge"/>
          <c:x val="0.16021865088164122"/>
          <c:y val="3.527385846017109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Fréquence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35,50%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48,70%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Feuil1!$A$2:$A$5</c:f>
              <c:strCache>
                <c:ptCount val="4"/>
                <c:pt idx="0">
                  <c:v>Thr artérielle                   2,6</c:v>
                </c:pt>
                <c:pt idx="1">
                  <c:v>AVC ischémique</c:v>
                </c:pt>
                <c:pt idx="2">
                  <c:v>Embolie pulmonaire</c:v>
                </c:pt>
                <c:pt idx="3">
                  <c:v>Thr intracavitaire</c:v>
                </c:pt>
              </c:strCache>
            </c:strRef>
          </c:cat>
          <c:val>
            <c:numRef>
              <c:f>Feuil1!$B$2:$B$5</c:f>
              <c:numCache>
                <c:formatCode>0.00%</c:formatCode>
                <c:ptCount val="4"/>
                <c:pt idx="0">
                  <c:v>2.5999999999999999E-2</c:v>
                </c:pt>
                <c:pt idx="1">
                  <c:v>0.35499999999999998</c:v>
                </c:pt>
                <c:pt idx="2">
                  <c:v>0.13200000000000001</c:v>
                </c:pt>
                <c:pt idx="3">
                  <c:v>0.48699999999999999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787072"/>
        <c:axId val="28788608"/>
      </c:barChart>
      <c:catAx>
        <c:axId val="28787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28788608"/>
        <c:crosses val="autoZero"/>
        <c:auto val="1"/>
        <c:lblAlgn val="ctr"/>
        <c:lblOffset val="100"/>
        <c:noMultiLvlLbl val="0"/>
      </c:catAx>
      <c:valAx>
        <c:axId val="28788608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28787072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3">
        <a:lumMod val="60000"/>
        <a:lumOff val="40000"/>
      </a:schemeClr>
    </a:solidFill>
    <a:ln>
      <a:solidFill>
        <a:schemeClr val="tx1"/>
      </a:solidFill>
    </a:ln>
  </c:spPr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9C7EA-F255-4579-BE99-C92423E66DD1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6D619-34F9-4A60-961C-D7FB5D7CC2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11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 IC est le premier motif d’hospitalisation dans les services de cardiologie</a:t>
            </a:r>
          </a:p>
          <a:p>
            <a:r>
              <a:rPr lang="fr-FR" dirty="0" smtClean="0"/>
              <a:t>Il existe plusieurs facteurs à l’origine des décompensation occasionnant des ré-hospitalisations avec la survenue des complications notamment </a:t>
            </a:r>
            <a:r>
              <a:rPr lang="fr-FR" dirty="0" err="1" smtClean="0"/>
              <a:t>thrombo-emboliques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910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accidents </a:t>
            </a:r>
            <a:r>
              <a:rPr lang="fr-FR" dirty="0" err="1" smtClean="0"/>
              <a:t>thrombo-emboliques</a:t>
            </a:r>
            <a:r>
              <a:rPr lang="fr-FR" dirty="0" smtClean="0"/>
              <a:t> restent les complications les plus redoutables à l’origine des AVCI dans plus de 35% dans notre étude, 23% au JAPON et 27% au Sénégal en 2015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05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avons initié ce travail avec l’objectif de:</a:t>
            </a:r>
          </a:p>
          <a:p>
            <a:r>
              <a:rPr lang="fr-FR" dirty="0" smtClean="0"/>
              <a:t>Décrire les aspects épidémiologiques de l’insuffisance cardiaque (IC)</a:t>
            </a:r>
          </a:p>
          <a:p>
            <a:endParaRPr lang="fr-FR" dirty="0" smtClean="0"/>
          </a:p>
          <a:p>
            <a:r>
              <a:rPr lang="fr-FR" dirty="0" smtClean="0"/>
              <a:t>Identifier les facteurs de décompensation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Déterminer les différentes complications en milieu hospitalier à Bamako.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40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s’agissait d’une …………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893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Ont été inclus les patients hospitalisés durant la période d’étude pour IC.</a:t>
            </a:r>
          </a:p>
          <a:p>
            <a:r>
              <a:rPr lang="fr-FR" dirty="0" smtClean="0"/>
              <a:t>La collecte des données était basée sur l’</a:t>
            </a:r>
            <a:r>
              <a:rPr lang="fr-FR" dirty="0" err="1" smtClean="0"/>
              <a:t>éxploitaion</a:t>
            </a:r>
            <a:r>
              <a:rPr lang="fr-FR" dirty="0" smtClean="0"/>
              <a:t> des dossiers.</a:t>
            </a:r>
          </a:p>
          <a:p>
            <a:r>
              <a:rPr lang="fr-FR" dirty="0" smtClean="0"/>
              <a:t>Les dossiers non exploitables ont été exclus.</a:t>
            </a:r>
          </a:p>
          <a:p>
            <a:r>
              <a:rPr lang="fr-FR" dirty="0" smtClean="0"/>
              <a:t>L’outil informatique a servi pour analyser les résultats.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267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NOUS AVONS OBTENUS LES RESULTATS SUIVANTS:</a:t>
            </a:r>
          </a:p>
          <a:p>
            <a:r>
              <a:rPr lang="fr-FR" dirty="0" smtClean="0"/>
              <a:t>La fréquence d’hospitalisation pour IC était supérieure à 64%</a:t>
            </a:r>
          </a:p>
          <a:p>
            <a:r>
              <a:rPr lang="fr-FR" dirty="0" smtClean="0"/>
              <a:t>La prédominance était féminine avec un sex-ratio</a:t>
            </a:r>
            <a:r>
              <a:rPr lang="fr-FR" baseline="0" dirty="0" smtClean="0"/>
              <a:t> à 0,33</a:t>
            </a:r>
          </a:p>
          <a:p>
            <a:r>
              <a:rPr lang="fr-FR" baseline="0" dirty="0" smtClean="0"/>
              <a:t>L’âge moyen était de 41,75ans</a:t>
            </a:r>
          </a:p>
          <a:p>
            <a:r>
              <a:rPr lang="fr-FR" baseline="0" dirty="0" smtClean="0"/>
              <a:t>Les femmes au foyer prédominaient avec plus de 69%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791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L’hypertension artérielle était l’ATCD le plus retrouvé avec plus de 27%</a:t>
            </a:r>
          </a:p>
          <a:p>
            <a:r>
              <a:rPr lang="fr-FR" dirty="0" smtClean="0"/>
              <a:t>L’IC à fraction d’éjection abaissée était majoritaire avec plus de 68%,</a:t>
            </a:r>
            <a:r>
              <a:rPr lang="fr-FR" baseline="0" dirty="0" smtClean="0"/>
              <a:t> la fraction était préservée dans 14%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972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FACTEURS DE DECOMPENSATION ETAIENT DOMINEES PAR: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La rupture thérapeutique dans plus de 89% </a:t>
            </a:r>
            <a:r>
              <a:rPr lang="fr-FR" dirty="0" smtClean="0"/>
              <a:t>et</a:t>
            </a:r>
            <a:r>
              <a:rPr lang="fr-FR" baseline="0" dirty="0" smtClean="0"/>
              <a:t> l</a:t>
            </a:r>
            <a:r>
              <a:rPr lang="fr-FR" dirty="0" smtClean="0"/>
              <a:t>es écarts de régime dans plus de 75%.</a:t>
            </a:r>
            <a:r>
              <a:rPr lang="fr-FR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</a:t>
            </a:r>
            <a:r>
              <a:rPr lang="fr-FR" baseline="0" dirty="0" smtClean="0"/>
              <a:t> t</a:t>
            </a:r>
            <a:r>
              <a:rPr lang="fr-FR" dirty="0" smtClean="0"/>
              <a:t>roubles de rythmiques étaient dominées par</a:t>
            </a:r>
            <a:r>
              <a:rPr lang="fr-FR" b="1" dirty="0" smtClean="0"/>
              <a:t> </a:t>
            </a:r>
            <a:r>
              <a:rPr lang="fr-FR" dirty="0" smtClean="0"/>
              <a:t>la fibrillation atriale (21,1%) et la tachycardie ventriculaire (3,9%).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</a:t>
            </a:r>
            <a:r>
              <a:rPr lang="fr-FR" baseline="0" dirty="0" smtClean="0"/>
              <a:t> t</a:t>
            </a:r>
            <a:r>
              <a:rPr lang="fr-FR" dirty="0" smtClean="0"/>
              <a:t>roubles ioniques étaient retrouvés dans</a:t>
            </a:r>
            <a:r>
              <a:rPr lang="fr-FR" baseline="0" dirty="0" smtClean="0"/>
              <a:t> </a:t>
            </a:r>
            <a:r>
              <a:rPr lang="fr-FR" dirty="0" smtClean="0"/>
              <a:t>8,54%</a:t>
            </a:r>
            <a:r>
              <a:rPr lang="fr-FR" baseline="0" dirty="0" smtClean="0"/>
              <a:t> et l’a</a:t>
            </a:r>
            <a:r>
              <a:rPr lang="fr-FR" dirty="0" smtClean="0"/>
              <a:t>némie dans 18%. 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00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COMPLICATIONS THROMBOEMBOLIQUES REPRESENTAIENT 8,54%</a:t>
            </a:r>
          </a:p>
          <a:p>
            <a:r>
              <a:rPr lang="fr-FR" dirty="0" smtClean="0"/>
              <a:t>Les plus fréquentes étaient le thrombus intra cavitaire (48,7%) et l’accident vasculaire cérébral ischémique (35,5%).</a:t>
            </a:r>
            <a:r>
              <a:rPr lang="fr-FR" b="1" dirty="0" smtClean="0"/>
              <a:t> </a:t>
            </a:r>
            <a:r>
              <a:rPr lang="fr-FR" b="0" dirty="0" smtClean="0"/>
              <a:t>L’ embolie pulmonaire était retrouvée chez plus de 13% des patients</a:t>
            </a:r>
          </a:p>
          <a:p>
            <a:r>
              <a:rPr lang="fr-FR" b="0" dirty="0" smtClean="0"/>
              <a:t>L’insuffisance rénale fonctionnelle était retrouvée chez 21% des patients.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10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rupture thérapeutique et les écarts de régime sont classiquement décrits dans la littérature comme facteurs de décompensation de l’IC.</a:t>
            </a:r>
          </a:p>
          <a:p>
            <a:r>
              <a:rPr lang="fr-FR" dirty="0" smtClean="0"/>
              <a:t>La FA</a:t>
            </a:r>
            <a:r>
              <a:rPr lang="fr-FR" baseline="0" dirty="0" smtClean="0"/>
              <a:t> et l’anémie ont été également retrouvées par KHEYI et al au Maroc comme facteur de décompensation.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6D619-34F9-4A60-961C-D7FB5D7CC28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56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9BD-1730-49F7-A165-A16F43C36327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62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1002-1D83-49D8-8B02-F189EC9F49F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77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FC0E-8756-4D9A-B757-06CA051D522C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13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0E35-C03A-4286-B233-665CF78A9898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8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FECB-ED31-42C7-A5ED-9CB002E63B9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89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2A14C-B65F-4D50-A4FA-6BD9BF90E8D4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03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7CCFD-4713-44F9-A456-452021CB2C4C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70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6C87-8EE5-423B-AF1C-038A6D652607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52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5B44-22E0-4DDD-9876-80BA4B43A1AE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239-61AF-4C18-AE7B-8BE6135FFE89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31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C8BE-E5E1-41FF-BDE9-EB94D41E5165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67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81AA-BE17-4A63-BED4-C8C4792E9BE3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1F99-04E4-47E7-A401-99D6C55C02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68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chemeClr val="accent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Épidémiologie</a:t>
            </a:r>
            <a:r>
              <a:rPr lang="fr-FR" sz="3600" b="1" dirty="0"/>
              <a:t>, facteurs de décompensation et complications de l’insuffisance cardiaque  en milieu hospitalier à Bamako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sz="2000" u="sng" dirty="0"/>
              <a:t>SANGARE </a:t>
            </a:r>
            <a:r>
              <a:rPr lang="fr-FR" sz="2000" u="sng" dirty="0" smtClean="0"/>
              <a:t>I</a:t>
            </a:r>
            <a:r>
              <a:rPr lang="fr-FR" sz="2000" dirty="0" smtClean="0"/>
              <a:t>, </a:t>
            </a:r>
            <a:r>
              <a:rPr lang="fr-FR" sz="2000" dirty="0"/>
              <a:t>BA </a:t>
            </a:r>
            <a:r>
              <a:rPr lang="fr-FR" sz="2000" dirty="0" smtClean="0"/>
              <a:t>H.O, </a:t>
            </a:r>
            <a:r>
              <a:rPr lang="fr-FR" sz="2000" dirty="0"/>
              <a:t>CAMARA </a:t>
            </a:r>
            <a:r>
              <a:rPr lang="fr-FR" sz="2000" dirty="0" smtClean="0"/>
              <a:t>Y, </a:t>
            </a:r>
            <a:r>
              <a:rPr lang="fr-FR" sz="2000" dirty="0"/>
              <a:t>KONATE </a:t>
            </a:r>
            <a:r>
              <a:rPr lang="fr-FR" sz="2000" dirty="0" smtClean="0"/>
              <a:t>O, </a:t>
            </a:r>
            <a:r>
              <a:rPr lang="fr-FR" sz="2000" dirty="0"/>
              <a:t>KEITA </a:t>
            </a:r>
            <a:r>
              <a:rPr lang="fr-FR" sz="2000" dirty="0" smtClean="0"/>
              <a:t>A, </a:t>
            </a:r>
            <a:r>
              <a:rPr lang="fr-FR" sz="2000" dirty="0"/>
              <a:t>KONATE </a:t>
            </a:r>
            <a:r>
              <a:rPr lang="fr-FR" sz="2000" dirty="0" smtClean="0"/>
              <a:t>M, </a:t>
            </a:r>
            <a:r>
              <a:rPr lang="fr-FR" sz="2000" dirty="0"/>
              <a:t>THIAM </a:t>
            </a:r>
            <a:r>
              <a:rPr lang="fr-FR" sz="2000" dirty="0" smtClean="0"/>
              <a:t>C, </a:t>
            </a:r>
            <a:r>
              <a:rPr lang="fr-FR" sz="2000" dirty="0"/>
              <a:t>SIDIBE </a:t>
            </a:r>
            <a:r>
              <a:rPr lang="fr-FR" sz="2000" dirty="0" smtClean="0"/>
              <a:t>N, </a:t>
            </a:r>
            <a:r>
              <a:rPr lang="fr-FR" sz="2000" dirty="0"/>
              <a:t>SITA L B A C</a:t>
            </a:r>
            <a:r>
              <a:rPr lang="fr-FR" sz="2000" baseline="30000" dirty="0"/>
              <a:t> </a:t>
            </a:r>
            <a:r>
              <a:rPr lang="fr-FR" sz="2000" dirty="0" smtClean="0"/>
              <a:t>, </a:t>
            </a:r>
            <a:r>
              <a:rPr lang="fr-FR" sz="2000" dirty="0"/>
              <a:t>MENTA </a:t>
            </a:r>
            <a:r>
              <a:rPr lang="fr-FR" sz="2000" dirty="0" smtClean="0"/>
              <a:t>I, </a:t>
            </a:r>
            <a:r>
              <a:rPr lang="fr-FR" sz="2000" dirty="0"/>
              <a:t>COULIBALY </a:t>
            </a:r>
            <a:r>
              <a:rPr lang="fr-FR" sz="2000" dirty="0" smtClean="0"/>
              <a:t>S, </a:t>
            </a:r>
            <a:r>
              <a:rPr lang="fr-FR" sz="2000" dirty="0"/>
              <a:t>DIALL </a:t>
            </a:r>
            <a:r>
              <a:rPr lang="fr-FR" sz="2000" dirty="0" smtClean="0"/>
              <a:t>I</a:t>
            </a:r>
          </a:p>
          <a:p>
            <a:endParaRPr lang="fr-FR" sz="2000" dirty="0"/>
          </a:p>
          <a:p>
            <a:r>
              <a:rPr lang="fr-FR" sz="2000" dirty="0" smtClean="0"/>
              <a:t>7</a:t>
            </a:r>
            <a:r>
              <a:rPr lang="fr-FR" sz="2000" baseline="30000" dirty="0" smtClean="0"/>
              <a:t>èmes</a:t>
            </a:r>
            <a:r>
              <a:rPr lang="fr-FR" sz="2000" dirty="0" smtClean="0"/>
              <a:t> Journées scientifiques SOCARB à Bobo Dioulasso</a:t>
            </a:r>
          </a:p>
          <a:p>
            <a:r>
              <a:rPr lang="fr-FR" sz="2000" dirty="0" smtClean="0"/>
              <a:t>27-28-29 Octobre 2021</a:t>
            </a:r>
            <a:endParaRPr lang="fr-FR" sz="2000" dirty="0"/>
          </a:p>
        </p:txBody>
      </p:sp>
      <p:pic>
        <p:nvPicPr>
          <p:cNvPr id="4" name="Image 3" descr="DSCI01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7754" y="404664"/>
            <a:ext cx="2232248" cy="1674186"/>
          </a:xfrm>
          <a:prstGeom prst="rect">
            <a:avLst/>
          </a:prstGeom>
        </p:spPr>
      </p:pic>
      <p:pic>
        <p:nvPicPr>
          <p:cNvPr id="5" name="Image 4" descr="Imag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22579"/>
            <a:ext cx="2520280" cy="168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26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RESULTATS 4/4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COMPLICATIONS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dirty="0" smtClean="0"/>
              <a:t>OAP: </a:t>
            </a:r>
            <a:r>
              <a:rPr lang="fr-FR" b="1" dirty="0" smtClean="0"/>
              <a:t>57,5%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IR fonctionnelle: </a:t>
            </a:r>
            <a:r>
              <a:rPr lang="fr-FR" b="1" dirty="0" smtClean="0"/>
              <a:t>21%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Accidents </a:t>
            </a:r>
            <a:r>
              <a:rPr lang="fr-FR" dirty="0" err="1" smtClean="0"/>
              <a:t>thrombo</a:t>
            </a:r>
            <a:r>
              <a:rPr lang="fr-FR" dirty="0" smtClean="0"/>
              <a:t>-</a:t>
            </a:r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mboliques: </a:t>
            </a:r>
            <a:r>
              <a:rPr lang="fr-FR" b="1" dirty="0" smtClean="0"/>
              <a:t>8,54%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dirty="0" smtClean="0"/>
              <a:t>Décès: </a:t>
            </a:r>
            <a:r>
              <a:rPr lang="fr-FR" b="1" dirty="0"/>
              <a:t>14,5%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 smtClean="0"/>
          </a:p>
          <a:p>
            <a:endParaRPr lang="fr-FR" dirty="0"/>
          </a:p>
        </p:txBody>
      </p:sp>
      <p:graphicFrame>
        <p:nvGraphicFramePr>
          <p:cNvPr id="4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835265"/>
              </p:ext>
            </p:extLst>
          </p:nvPr>
        </p:nvGraphicFramePr>
        <p:xfrm>
          <a:off x="3707904" y="1916832"/>
          <a:ext cx="49788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10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348261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3851920" y="1412776"/>
            <a:ext cx="4824536" cy="15841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403648" y="3140968"/>
            <a:ext cx="1512168" cy="1058416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COMMENTAIRES </a:t>
            </a:r>
            <a:r>
              <a:rPr lang="fr-FR" b="1" dirty="0" smtClean="0"/>
              <a:t>1/3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ÉPIDEMIOLOGIE</a:t>
            </a:r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  <a:p>
            <a:pPr marL="0" indent="0">
              <a:buNone/>
            </a:pPr>
            <a:r>
              <a:rPr lang="fr-FR" b="1" dirty="0" smtClean="0"/>
              <a:t>             64,74</a:t>
            </a:r>
            <a:r>
              <a:rPr lang="fr-FR" b="1" dirty="0" smtClean="0"/>
              <a:t>%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Prédominance féminine</a:t>
            </a:r>
          </a:p>
          <a:p>
            <a:pPr marL="0" indent="0">
              <a:buNone/>
            </a:pPr>
            <a:r>
              <a:rPr lang="fr-FR" b="1" dirty="0" smtClean="0"/>
              <a:t>Femme au foyers</a:t>
            </a:r>
          </a:p>
          <a:p>
            <a:pPr marL="0" indent="0">
              <a:buNone/>
            </a:pPr>
            <a:r>
              <a:rPr lang="fr-FR" b="1" dirty="0" smtClean="0"/>
              <a:t>HTA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 smtClean="0"/>
              <a:t>AUTEURS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Hassane</a:t>
            </a:r>
            <a:r>
              <a:rPr lang="fr-FR" dirty="0" smtClean="0"/>
              <a:t> B MOHAMED</a:t>
            </a:r>
          </a:p>
          <a:p>
            <a:pPr marL="0" indent="0">
              <a:buNone/>
            </a:pPr>
            <a:r>
              <a:rPr lang="fr-FR" dirty="0" smtClean="0"/>
              <a:t>     Bamako 2019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err="1" smtClean="0"/>
              <a:t>Hawa</a:t>
            </a:r>
            <a:r>
              <a:rPr lang="fr-FR" dirty="0" smtClean="0"/>
              <a:t> J B COULIBALY</a:t>
            </a:r>
          </a:p>
          <a:p>
            <a:pPr marL="0" indent="0">
              <a:buNone/>
            </a:pPr>
            <a:r>
              <a:rPr lang="fr-FR" dirty="0" smtClean="0"/>
              <a:t>     </a:t>
            </a:r>
            <a:r>
              <a:rPr lang="fr-FR" dirty="0" err="1" smtClean="0"/>
              <a:t>Segou</a:t>
            </a:r>
            <a:r>
              <a:rPr lang="fr-FR" dirty="0" smtClean="0"/>
              <a:t> (Mali) 2018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11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407884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fr-FR" b="1" dirty="0"/>
              <a:t>COMMENTAIRES </a:t>
            </a:r>
            <a:r>
              <a:rPr lang="fr-FR" b="1" dirty="0" smtClean="0"/>
              <a:t>2/3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DECOMPENSATION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/>
              <a:t>R</a:t>
            </a:r>
            <a:r>
              <a:rPr lang="fr-FR" dirty="0" smtClean="0"/>
              <a:t>upture </a:t>
            </a:r>
            <a:r>
              <a:rPr lang="fr-FR" dirty="0" smtClean="0"/>
              <a:t>thérapeutique </a:t>
            </a:r>
            <a:endParaRPr lang="fr-FR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 smtClean="0"/>
              <a:t>Écarts </a:t>
            </a:r>
            <a:r>
              <a:rPr lang="fr-FR" dirty="0"/>
              <a:t>de </a:t>
            </a:r>
            <a:r>
              <a:rPr lang="fr-FR" dirty="0" smtClean="0"/>
              <a:t>régime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r-FR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/>
              <a:t>F</a:t>
            </a:r>
            <a:r>
              <a:rPr lang="fr-FR" dirty="0" smtClean="0"/>
              <a:t>ibrillation atriale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 smtClean="0"/>
              <a:t>Anémie 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12</a:t>
            </a:fld>
            <a:endParaRPr lang="fr-FR" sz="2400" b="1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973150"/>
              </p:ext>
            </p:extLst>
          </p:nvPr>
        </p:nvGraphicFramePr>
        <p:xfrm>
          <a:off x="4716016" y="1844824"/>
          <a:ext cx="4007768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7768"/>
              </a:tblGrid>
              <a:tr h="3816424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sz="2800" dirty="0" smtClean="0"/>
                    </a:p>
                    <a:p>
                      <a:endParaRPr lang="fr-FR" sz="2800" dirty="0" smtClean="0"/>
                    </a:p>
                    <a:p>
                      <a:r>
                        <a:rPr lang="fr-FR" sz="2800" dirty="0" smtClean="0"/>
                        <a:t>Littérature</a:t>
                      </a:r>
                    </a:p>
                    <a:p>
                      <a:endParaRPr lang="fr-FR" sz="2800" dirty="0" smtClean="0"/>
                    </a:p>
                    <a:p>
                      <a:endParaRPr lang="fr-FR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 smtClean="0"/>
                        <a:t>KHEYI et al </a:t>
                      </a:r>
                      <a:r>
                        <a:rPr lang="fr-FR" sz="2800" b="1" dirty="0" smtClean="0"/>
                        <a:t>[2016 Maroc]</a:t>
                      </a:r>
                      <a:r>
                        <a:rPr lang="fr-FR" sz="2800" dirty="0" smtClean="0"/>
                        <a:t>   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86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51920" y="3632448"/>
            <a:ext cx="4392488" cy="457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118259" y="3632448"/>
            <a:ext cx="1778496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COMMENTAIRES </a:t>
            </a:r>
            <a:r>
              <a:rPr lang="fr-FR" b="1" dirty="0"/>
              <a:t>3</a:t>
            </a:r>
            <a:r>
              <a:rPr lang="fr-FR" b="1" dirty="0" smtClean="0"/>
              <a:t>/3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COMPLICATIONS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7145"/>
              </p:ext>
            </p:extLst>
          </p:nvPr>
        </p:nvGraphicFramePr>
        <p:xfrm>
          <a:off x="755577" y="2348880"/>
          <a:ext cx="7848870" cy="316835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616290"/>
                <a:gridCol w="2616290"/>
                <a:gridCol w="2616290"/>
              </a:tblGrid>
              <a:tr h="13046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NOTRE ETUDE</a:t>
                      </a:r>
                    </a:p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MALI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THURIN et al</a:t>
                      </a:r>
                    </a:p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JAPON 2012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MOUHAMED CMI et al SENEGAL 2015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63737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35,5% AVC</a:t>
                      </a:r>
                    </a:p>
                    <a:p>
                      <a:pPr algn="ctr"/>
                      <a:r>
                        <a:rPr lang="fr-FR" sz="2400" dirty="0" smtClean="0"/>
                        <a:t>Cardio-thromboembolique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22,9% AVC</a:t>
                      </a:r>
                    </a:p>
                    <a:p>
                      <a:pPr algn="ctr"/>
                      <a:r>
                        <a:rPr lang="fr-FR" sz="2400" dirty="0" smtClean="0"/>
                        <a:t>Cardio-thromboembolique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27% AVC</a:t>
                      </a:r>
                    </a:p>
                    <a:p>
                      <a:pPr algn="ctr"/>
                      <a:r>
                        <a:rPr lang="fr-FR" sz="2400" dirty="0" smtClean="0"/>
                        <a:t>Cardio-thromboembolique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13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92757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 smtClean="0"/>
              <a:t>Plus fréquente en général chez la femme, </a:t>
            </a:r>
            <a:r>
              <a:rPr lang="fr-FR" dirty="0"/>
              <a:t>l’IC constitue le premier motif d’hospitalisation  en cardiologie au Mali. 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/>
              <a:t>T</a:t>
            </a:r>
            <a:r>
              <a:rPr lang="fr-FR" dirty="0" smtClean="0"/>
              <a:t>roubles </a:t>
            </a:r>
            <a:r>
              <a:rPr lang="fr-FR" dirty="0"/>
              <a:t>de rythme </a:t>
            </a:r>
            <a:r>
              <a:rPr lang="fr-FR" dirty="0" smtClean="0"/>
              <a:t>cardiaque et </a:t>
            </a:r>
            <a:r>
              <a:rPr lang="fr-FR" dirty="0"/>
              <a:t>l’anémie constituent les facteurs de décompensation à côté des classiques </a:t>
            </a:r>
            <a:r>
              <a:rPr lang="fr-FR" dirty="0" smtClean="0"/>
              <a:t>écarts </a:t>
            </a:r>
            <a:r>
              <a:rPr lang="fr-FR" dirty="0"/>
              <a:t>de régime et rupture </a:t>
            </a:r>
            <a:r>
              <a:rPr lang="fr-FR" dirty="0" smtClean="0"/>
              <a:t>thérapeutique. </a:t>
            </a:r>
          </a:p>
          <a:p>
            <a:pPr marL="0" indent="0" algn="just">
              <a:buNone/>
            </a:pPr>
            <a:r>
              <a:rPr lang="fr-FR" dirty="0" smtClean="0"/>
              <a:t>Accidents thromboemboliques constituent complications  les </a:t>
            </a:r>
            <a:r>
              <a:rPr lang="fr-FR" smtClean="0"/>
              <a:t>plus redoutées.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77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800" b="1" dirty="0" smtClean="0"/>
              <a:t>MERCI POUR VOTRE ATTENTION</a:t>
            </a:r>
            <a:endParaRPr lang="fr-FR" sz="4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97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PLAN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1. INTRODUCTION</a:t>
            </a:r>
          </a:p>
          <a:p>
            <a:pPr marL="514350" indent="-514350">
              <a:buAutoNum type="arabicPeriod"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2. OBJECTIFS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3. METHODOLOGIE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4. RESULTATS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5. COMMENTAIRES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    CONCLUSION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800" b="1" smtClean="0"/>
              <a:t>2</a:t>
            </a:fld>
            <a:endParaRPr lang="fr-FR" sz="2800" b="1"/>
          </a:p>
        </p:txBody>
      </p:sp>
    </p:spTree>
    <p:extLst>
      <p:ext uri="{BB962C8B-B14F-4D97-AF65-F5344CB8AC3E}">
        <p14:creationId xmlns:p14="http://schemas.microsoft.com/office/powerpoint/2010/main" val="10452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Premier motif d’hospitalisation services de cardiologie.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Facteurs à l’origine des décompensations occasionnant ré-hospitalisations.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C</a:t>
            </a:r>
            <a:r>
              <a:rPr lang="fr-FR" dirty="0" smtClean="0"/>
              <a:t>omplications notamment thromboemboliques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3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7077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OBJECTIFS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Décrire les aspects épidémiologiques de l’insuffisance cardiaque (IC</a:t>
            </a:r>
            <a:r>
              <a:rPr lang="fr-FR" dirty="0" smtClean="0"/>
              <a:t>).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I</a:t>
            </a:r>
            <a:r>
              <a:rPr lang="fr-FR" dirty="0" smtClean="0"/>
              <a:t>dentifier </a:t>
            </a:r>
            <a:r>
              <a:rPr lang="fr-FR" dirty="0"/>
              <a:t>les facteurs de </a:t>
            </a:r>
            <a:r>
              <a:rPr lang="fr-FR" dirty="0" smtClean="0"/>
              <a:t>décompensation.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D</a:t>
            </a:r>
            <a:r>
              <a:rPr lang="fr-FR" dirty="0" smtClean="0"/>
              <a:t>éterminer </a:t>
            </a:r>
            <a:r>
              <a:rPr lang="fr-FR" dirty="0"/>
              <a:t>les différentes complications en milieu hospitalier à Bamako.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4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350669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843935"/>
            <a:ext cx="5688632" cy="319985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METHODOLOGIE 1/2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Étude rétrospective et </a:t>
            </a:r>
            <a:r>
              <a:rPr lang="fr-FR" dirty="0" smtClean="0"/>
              <a:t>descriptive</a:t>
            </a:r>
          </a:p>
          <a:p>
            <a:pPr marL="0" indent="0">
              <a:buNone/>
            </a:pPr>
            <a:r>
              <a:rPr lang="fr-FR" b="1" dirty="0"/>
              <a:t>J</a:t>
            </a:r>
            <a:r>
              <a:rPr lang="fr-FR" b="1" dirty="0" smtClean="0"/>
              <a:t>anvier </a:t>
            </a:r>
            <a:r>
              <a:rPr lang="fr-FR" b="1" dirty="0"/>
              <a:t>2016 </a:t>
            </a:r>
            <a:r>
              <a:rPr lang="fr-FR" dirty="0"/>
              <a:t>à </a:t>
            </a:r>
            <a:r>
              <a:rPr lang="fr-FR" b="1" dirty="0"/>
              <a:t>décembre </a:t>
            </a:r>
            <a:r>
              <a:rPr lang="fr-FR" b="1" dirty="0" smtClean="0"/>
              <a:t>2019</a:t>
            </a:r>
          </a:p>
          <a:p>
            <a:pPr marL="0" indent="0">
              <a:buNone/>
            </a:pPr>
            <a:r>
              <a:rPr lang="fr-FR" dirty="0" smtClean="0"/>
              <a:t>Cardiologie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</a:t>
            </a:r>
            <a:r>
              <a:rPr lang="fr-FR" b="1" dirty="0" smtClean="0"/>
              <a:t>CHU-GT</a:t>
            </a:r>
            <a:endParaRPr lang="fr-FR" b="1" dirty="0"/>
          </a:p>
          <a:p>
            <a:pPr marL="0" indent="0">
              <a:buNone/>
            </a:pPr>
            <a:r>
              <a:rPr lang="fr-FR" dirty="0" smtClean="0"/>
              <a:t>  </a:t>
            </a:r>
            <a:r>
              <a:rPr lang="fr-FR" b="1" dirty="0" smtClean="0"/>
              <a:t>Bamako</a:t>
            </a:r>
          </a:p>
          <a:p>
            <a:pPr marL="0" indent="0">
              <a:buNone/>
            </a:pPr>
            <a:r>
              <a:rPr lang="fr-FR" dirty="0" smtClean="0"/>
              <a:t>    </a:t>
            </a:r>
            <a:r>
              <a:rPr lang="fr-FR" b="1" dirty="0" smtClean="0"/>
              <a:t>Mali</a:t>
            </a: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5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8237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METHODOLOGIE 2/2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Ont </a:t>
            </a:r>
            <a:r>
              <a:rPr lang="fr-FR" dirty="0"/>
              <a:t>été </a:t>
            </a:r>
            <a:r>
              <a:rPr lang="fr-FR" dirty="0" smtClean="0"/>
              <a:t>inclus </a:t>
            </a:r>
            <a:r>
              <a:rPr lang="fr-FR" dirty="0"/>
              <a:t>les patients hospitalisés durant la période pour IC.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Collecte </a:t>
            </a:r>
            <a:r>
              <a:rPr lang="fr-FR" dirty="0"/>
              <a:t>basée sur l’exploitation des </a:t>
            </a:r>
            <a:r>
              <a:rPr lang="fr-FR" dirty="0" smtClean="0"/>
              <a:t>dossiers.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Dossiers </a:t>
            </a:r>
            <a:r>
              <a:rPr lang="fr-FR" dirty="0"/>
              <a:t>non exploitables </a:t>
            </a:r>
            <a:r>
              <a:rPr lang="fr-FR" dirty="0" smtClean="0"/>
              <a:t>ont </a:t>
            </a:r>
            <a:r>
              <a:rPr lang="fr-FR" dirty="0"/>
              <a:t>été </a:t>
            </a:r>
            <a:r>
              <a:rPr lang="fr-FR" dirty="0" smtClean="0"/>
              <a:t>exclus.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Outil informatique </a:t>
            </a:r>
            <a:r>
              <a:rPr lang="fr-FR" dirty="0"/>
              <a:t>pour analyser les résultats.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6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34966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RESULTATS 1/4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N=889/1373</a:t>
            </a:r>
            <a:r>
              <a:rPr lang="fr-FR" dirty="0"/>
              <a:t>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Fréquence d’hospitalisation: </a:t>
            </a:r>
            <a:r>
              <a:rPr lang="fr-FR" b="1" dirty="0"/>
              <a:t>64,74</a:t>
            </a:r>
            <a:r>
              <a:rPr lang="fr-FR" b="1" dirty="0" smtClean="0"/>
              <a:t>%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Prédominance féminine: </a:t>
            </a:r>
            <a:r>
              <a:rPr lang="fr-FR" b="1" dirty="0" smtClean="0"/>
              <a:t>sex-ratio 0,33.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M</a:t>
            </a:r>
            <a:r>
              <a:rPr lang="fr-FR" dirty="0" smtClean="0"/>
              <a:t>oyenne d’âge: </a:t>
            </a:r>
            <a:r>
              <a:rPr lang="fr-FR" b="1" dirty="0"/>
              <a:t>41,75 ans. </a:t>
            </a: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dirty="0"/>
              <a:t>F</a:t>
            </a:r>
            <a:r>
              <a:rPr lang="fr-FR" dirty="0" smtClean="0"/>
              <a:t>emmes </a:t>
            </a:r>
            <a:r>
              <a:rPr lang="fr-FR" dirty="0"/>
              <a:t>au </a:t>
            </a:r>
            <a:r>
              <a:rPr lang="fr-FR" dirty="0" smtClean="0"/>
              <a:t>foyer: </a:t>
            </a:r>
            <a:r>
              <a:rPr lang="fr-FR" b="1" dirty="0" smtClean="0"/>
              <a:t>69,7</a:t>
            </a:r>
            <a:r>
              <a:rPr lang="fr-FR" b="1" dirty="0"/>
              <a:t>%.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7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36880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RESULTATS 2/4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HTA </a:t>
            </a:r>
            <a:r>
              <a:rPr lang="fr-FR" dirty="0"/>
              <a:t>était l’antécédent le plus retrouvé (</a:t>
            </a:r>
            <a:r>
              <a:rPr lang="fr-FR" b="1" dirty="0"/>
              <a:t>27,6%</a:t>
            </a:r>
            <a:r>
              <a:rPr lang="fr-FR" dirty="0"/>
              <a:t>). </a:t>
            </a:r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IC </a:t>
            </a:r>
            <a:r>
              <a:rPr lang="fr-FR" dirty="0"/>
              <a:t>à fraction d’éjection abaissée (FE &lt; 40%) était majoritaire </a:t>
            </a:r>
            <a:r>
              <a:rPr lang="fr-FR" dirty="0" smtClean="0"/>
              <a:t>(</a:t>
            </a:r>
            <a:r>
              <a:rPr lang="fr-FR" b="1" dirty="0" smtClean="0"/>
              <a:t>68,4%</a:t>
            </a:r>
            <a:r>
              <a:rPr lang="fr-FR" dirty="0" smtClean="0"/>
              <a:t>).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F</a:t>
            </a:r>
            <a:r>
              <a:rPr lang="fr-FR" dirty="0" smtClean="0"/>
              <a:t>raction </a:t>
            </a:r>
            <a:r>
              <a:rPr lang="fr-FR" dirty="0"/>
              <a:t>était préservée (FE &gt; 50%) dans </a:t>
            </a:r>
            <a:r>
              <a:rPr lang="fr-FR" b="1" dirty="0"/>
              <a:t>14,5%. </a:t>
            </a:r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8</a:t>
            </a:fld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607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fr-FR" b="1" dirty="0" smtClean="0"/>
              <a:t>RESULTATS 3/4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DECOMPENSATION</a:t>
            </a:r>
            <a:endParaRPr lang="fr-FR" b="1" dirty="0"/>
          </a:p>
        </p:txBody>
      </p:sp>
      <p:graphicFrame>
        <p:nvGraphicFramePr>
          <p:cNvPr id="4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081500"/>
              </p:ext>
            </p:extLst>
          </p:nvPr>
        </p:nvGraphicFramePr>
        <p:xfrm>
          <a:off x="1259632" y="2348880"/>
          <a:ext cx="684076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1F99-04E4-47E7-A401-99D6C55C0294}" type="slidenum">
              <a:rPr lang="fr-FR" sz="2400" b="1" smtClean="0"/>
              <a:t>9</a:t>
            </a:fld>
            <a:endParaRPr lang="fr-FR" sz="2400" b="1"/>
          </a:p>
        </p:txBody>
      </p:sp>
      <p:sp>
        <p:nvSpPr>
          <p:cNvPr id="7" name="Flèche gauche 6"/>
          <p:cNvSpPr/>
          <p:nvPr/>
        </p:nvSpPr>
        <p:spPr>
          <a:xfrm>
            <a:off x="6963116" y="3019810"/>
            <a:ext cx="978408" cy="242316"/>
          </a:xfrm>
          <a:prstGeom prst="lef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6961911" y="3909802"/>
            <a:ext cx="978408" cy="242316"/>
          </a:xfrm>
          <a:prstGeom prst="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83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746</Words>
  <Application>Microsoft Office PowerPoint</Application>
  <PresentationFormat>Affichage à l'écran (4:3)</PresentationFormat>
  <Paragraphs>194</Paragraphs>
  <Slides>15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 Épidémiologie, facteurs de décompensation et complications de l’insuffisance cardiaque  en milieu hospitalier à Bamako </vt:lpstr>
      <vt:lpstr>PLAN</vt:lpstr>
      <vt:lpstr>INTRODUCTION</vt:lpstr>
      <vt:lpstr>OBJECTIFS</vt:lpstr>
      <vt:lpstr>METHODOLOGIE 1/2</vt:lpstr>
      <vt:lpstr>METHODOLOGIE 2/2</vt:lpstr>
      <vt:lpstr>RESULTATS 1/4</vt:lpstr>
      <vt:lpstr>RESULTATS 2/4</vt:lpstr>
      <vt:lpstr>RESULTATS 3/4</vt:lpstr>
      <vt:lpstr>RESULTATS 4/4</vt:lpstr>
      <vt:lpstr>COMMENTAIRES 1/3</vt:lpstr>
      <vt:lpstr>COMMENTAIRES 2/3</vt:lpstr>
      <vt:lpstr>COMMENTAIRES 3/3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Épidémiologie, facteurs de décompensation et complications de l’insuffisance cardiaque  en milieu hospitalier à Bamako </dc:title>
  <dc:creator>hp</dc:creator>
  <cp:lastModifiedBy>hp</cp:lastModifiedBy>
  <cp:revision>81</cp:revision>
  <dcterms:created xsi:type="dcterms:W3CDTF">2021-10-15T00:11:06Z</dcterms:created>
  <dcterms:modified xsi:type="dcterms:W3CDTF">2021-10-29T00:04:42Z</dcterms:modified>
</cp:coreProperties>
</file>